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95" r:id="rId2"/>
  </p:sldMasterIdLst>
  <p:notesMasterIdLst>
    <p:notesMasterId r:id="rId35"/>
  </p:notesMasterIdLst>
  <p:handoutMasterIdLst>
    <p:handoutMasterId r:id="rId36"/>
  </p:handoutMasterIdLst>
  <p:sldIdLst>
    <p:sldId id="423" r:id="rId3"/>
    <p:sldId id="418" r:id="rId4"/>
    <p:sldId id="359" r:id="rId5"/>
    <p:sldId id="365" r:id="rId6"/>
    <p:sldId id="346" r:id="rId7"/>
    <p:sldId id="361" r:id="rId8"/>
    <p:sldId id="362" r:id="rId9"/>
    <p:sldId id="369" r:id="rId10"/>
    <p:sldId id="368" r:id="rId11"/>
    <p:sldId id="373" r:id="rId12"/>
    <p:sldId id="385" r:id="rId13"/>
    <p:sldId id="374" r:id="rId14"/>
    <p:sldId id="376" r:id="rId15"/>
    <p:sldId id="377" r:id="rId16"/>
    <p:sldId id="384" r:id="rId17"/>
    <p:sldId id="378" r:id="rId18"/>
    <p:sldId id="379" r:id="rId19"/>
    <p:sldId id="396" r:id="rId20"/>
    <p:sldId id="409" r:id="rId21"/>
    <p:sldId id="410" r:id="rId22"/>
    <p:sldId id="424" r:id="rId23"/>
    <p:sldId id="414" r:id="rId24"/>
    <p:sldId id="416" r:id="rId25"/>
    <p:sldId id="417" r:id="rId26"/>
    <p:sldId id="421" r:id="rId27"/>
    <p:sldId id="422" r:id="rId28"/>
    <p:sldId id="395" r:id="rId29"/>
    <p:sldId id="389" r:id="rId30"/>
    <p:sldId id="391" r:id="rId31"/>
    <p:sldId id="408" r:id="rId32"/>
    <p:sldId id="393" r:id="rId33"/>
    <p:sldId id="425" r:id="rId34"/>
  </p:sldIdLst>
  <p:sldSz cx="9144000" cy="5143500" type="screen16x9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003281-F8FA-4742-AAB5-86538B597CB4}">
          <p14:sldIdLst>
            <p14:sldId id="423"/>
            <p14:sldId id="418"/>
            <p14:sldId id="359"/>
            <p14:sldId id="365"/>
            <p14:sldId id="346"/>
            <p14:sldId id="361"/>
            <p14:sldId id="362"/>
            <p14:sldId id="369"/>
            <p14:sldId id="368"/>
            <p14:sldId id="373"/>
            <p14:sldId id="385"/>
            <p14:sldId id="374"/>
            <p14:sldId id="376"/>
            <p14:sldId id="377"/>
            <p14:sldId id="384"/>
            <p14:sldId id="378"/>
            <p14:sldId id="379"/>
            <p14:sldId id="396"/>
            <p14:sldId id="409"/>
            <p14:sldId id="410"/>
            <p14:sldId id="424"/>
            <p14:sldId id="414"/>
            <p14:sldId id="416"/>
            <p14:sldId id="417"/>
            <p14:sldId id="421"/>
            <p14:sldId id="422"/>
            <p14:sldId id="395"/>
            <p14:sldId id="389"/>
            <p14:sldId id="391"/>
            <p14:sldId id="408"/>
            <p14:sldId id="39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2">
          <p15:clr>
            <a:srgbClr val="A4A3A4"/>
          </p15:clr>
        </p15:guide>
        <p15:guide id="2" pos="1501">
          <p15:clr>
            <a:srgbClr val="A4A3A4"/>
          </p15:clr>
        </p15:guide>
        <p15:guide id="3" orient="horz" pos="1448">
          <p15:clr>
            <a:srgbClr val="A4A3A4"/>
          </p15:clr>
        </p15:guide>
        <p15:guide id="4" orient="horz" pos="2389">
          <p15:clr>
            <a:srgbClr val="A4A3A4"/>
          </p15:clr>
        </p15:guide>
        <p15:guide id="5" orient="horz" pos="13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Weaver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67676"/>
    <a:srgbClr val="FF6666"/>
    <a:srgbClr val="009966"/>
    <a:srgbClr val="E29D42"/>
    <a:srgbClr val="416692"/>
    <a:srgbClr val="6C6260"/>
    <a:srgbClr val="16800A"/>
    <a:srgbClr val="699E57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36" autoAdjust="0"/>
    <p:restoredTop sz="96529" autoAdjust="0"/>
  </p:normalViewPr>
  <p:slideViewPr>
    <p:cSldViewPr snapToGrid="0" snapToObjects="1">
      <p:cViewPr varScale="1">
        <p:scale>
          <a:sx n="157" d="100"/>
          <a:sy n="157" d="100"/>
        </p:scale>
        <p:origin x="240" y="138"/>
      </p:cViewPr>
      <p:guideLst>
        <p:guide orient="horz" pos="2212"/>
        <p:guide pos="1501"/>
        <p:guide orient="horz" pos="1448"/>
        <p:guide orient="horz" pos="2389"/>
        <p:guide orient="horz" pos="13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6E91-A9D4-7B40-A0C1-513E7F1AD61A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12CE9-A8F1-8B48-A2B4-881EFEE5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8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8B917-D3C6-1C4F-9C3F-A3DF54BA6CCD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929CC-731B-2F4B-B9BA-17DD30A6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7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7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77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1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2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1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5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9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0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1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1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5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4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7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6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4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810"/>
            <a:ext cx="9144000" cy="5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tx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60" y="1964590"/>
            <a:ext cx="5420865" cy="177302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charset="0"/>
                <a:cs typeface="Meta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" y="3686175"/>
            <a:ext cx="5295900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396" y="895680"/>
            <a:ext cx="2127250" cy="7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Copyright © 2017 </a:t>
            </a:r>
            <a:r>
              <a:rPr lang="en-US" sz="900" dirty="0" err="1">
                <a:solidFill>
                  <a:schemeClr val="accent2"/>
                </a:solidFill>
              </a:rPr>
              <a:t>JFrog</a:t>
            </a:r>
            <a:r>
              <a:rPr lang="en-US" sz="900" dirty="0">
                <a:solidFill>
                  <a:schemeClr val="accent2"/>
                </a:solidFill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91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799" y="1964590"/>
            <a:ext cx="5405626" cy="98663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 2017 </a:t>
            </a:r>
            <a:r>
              <a:rPr lang="en-US" sz="900" dirty="0" err="1">
                <a:solidFill>
                  <a:schemeClr val="bg1"/>
                </a:solidFill>
              </a:rPr>
              <a:t>JFrog</a:t>
            </a:r>
            <a:r>
              <a:rPr lang="en-US" sz="900" dirty="0">
                <a:solidFill>
                  <a:schemeClr val="bg1"/>
                </a:solidFill>
              </a:rPr>
              <a:t>. All Rights Reserved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304799" y="3027121"/>
            <a:ext cx="5405626" cy="758949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7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60" y="924836"/>
            <a:ext cx="2524126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6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6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8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2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0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8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940363"/>
            <a:ext cx="8534400" cy="3919855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7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2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596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 rot="-420000">
            <a:off x="866336" y="1971416"/>
            <a:ext cx="6156808" cy="8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 rot="-420000">
            <a:off x="1066312" y="3780192"/>
            <a:ext cx="4433802" cy="47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Font typeface="Arial"/>
              <a:buNone/>
              <a:defRPr sz="1800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 rot="-420000">
            <a:off x="1132883" y="4419779"/>
            <a:ext cx="2510923" cy="45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350" i="1"/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3"/>
          </p:nvPr>
        </p:nvSpPr>
        <p:spPr>
          <a:xfrm rot="-420000">
            <a:off x="785457" y="1681172"/>
            <a:ext cx="3667097" cy="29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200"/>
              <a:buNone/>
              <a:defRPr sz="1500" b="1">
                <a:solidFill>
                  <a:schemeClr val="accent4"/>
                </a:solidFill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48487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63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514" y="3934081"/>
            <a:ext cx="1431988" cy="8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857473" y="1789340"/>
            <a:ext cx="6624041" cy="8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57473" y="2723682"/>
            <a:ext cx="6624041" cy="3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3080"/>
              <a:buFont typeface="Arial"/>
              <a:buNone/>
              <a:defRPr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2"/>
          </p:nvPr>
        </p:nvSpPr>
        <p:spPr>
          <a:xfrm>
            <a:off x="857473" y="1461569"/>
            <a:ext cx="6624041" cy="22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Font typeface="Arial"/>
              <a:buNone/>
              <a:defRPr sz="135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03197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08691" y="1349668"/>
            <a:ext cx="8142185" cy="310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5748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Char char="•"/>
              <a:defRPr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4543629"/>
      </p:ext>
    </p:extLst>
  </p:cSld>
  <p:clrMapOvr>
    <a:masterClrMapping/>
  </p:clrMapOvr>
  <p:transition>
    <p:fade thruBlk="1"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08690" y="1350818"/>
            <a:ext cx="4052379" cy="310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02981" y="1350818"/>
            <a:ext cx="4052379" cy="310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377972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9902269"/>
      </p:ext>
    </p:extLst>
  </p:cSld>
  <p:clrMapOvr>
    <a:masterClrMapping/>
  </p:clrMapOvr>
  <p:transition>
    <p:fade thruBlk="1"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596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 rot="-420000">
            <a:off x="915733" y="2128451"/>
            <a:ext cx="4497391" cy="8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 rot="-420000">
            <a:off x="1066312" y="3780192"/>
            <a:ext cx="4433802" cy="47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Font typeface="Arial"/>
              <a:buNone/>
              <a:defRPr sz="1800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 rot="-420000">
            <a:off x="1132883" y="4419779"/>
            <a:ext cx="2510923" cy="45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350" i="1"/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19674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">
  <p:cSld name="Content with Subhea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08690" y="207117"/>
            <a:ext cx="8178618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08690" y="797322"/>
            <a:ext cx="8178630" cy="24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None/>
              <a:defRPr sz="1800" b="0">
                <a:solidFill>
                  <a:schemeClr val="accent5"/>
                </a:solidFill>
              </a:defRPr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 b="1"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08691" y="1351025"/>
            <a:ext cx="8142620" cy="310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21400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08690" y="1658389"/>
            <a:ext cx="4054134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02982" y="1658389"/>
            <a:ext cx="4054134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3"/>
          </p:nvPr>
        </p:nvSpPr>
        <p:spPr>
          <a:xfrm>
            <a:off x="308690" y="1249290"/>
            <a:ext cx="405413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None/>
              <a:defRPr sz="1800" b="1">
                <a:solidFill>
                  <a:schemeClr val="accent1"/>
                </a:solidFill>
              </a:defRPr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 b="1"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4"/>
          </p:nvPr>
        </p:nvSpPr>
        <p:spPr>
          <a:xfrm>
            <a:off x="4802982" y="1249290"/>
            <a:ext cx="405413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None/>
              <a:defRPr sz="1800" b="1">
                <a:solidFill>
                  <a:schemeClr val="accent1"/>
                </a:solidFill>
              </a:defRPr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 b="1"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7631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3820"/>
            <a:ext cx="7086600" cy="826554"/>
          </a:xfrm>
        </p:spPr>
        <p:txBody>
          <a:bodyPr anchor="ctr">
            <a:normAutofit/>
          </a:bodyPr>
          <a:lstStyle>
            <a:lvl1pPr algn="l">
              <a:lnSpc>
                <a:spcPts val="31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style. For two lines use this.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924814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1053850"/>
            <a:ext cx="8534400" cy="3784850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lang="en-US" sz="2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5150" indent="-285750">
              <a:buClr>
                <a:schemeClr val="bg2"/>
              </a:buClr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03275" indent="-285750">
              <a:buClr>
                <a:schemeClr val="bg2"/>
              </a:buClr>
              <a:buFont typeface="Helvetica" panose="020B0604020202030204" pitchFamily="34" charset="0"/>
              <a:buChar char="•"/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25525" indent="-285750">
              <a:buClr>
                <a:schemeClr val="bg2"/>
              </a:buClr>
              <a:defRPr lang="en-US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buClr>
                <a:schemeClr val="bg2"/>
              </a:buClr>
              <a:def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33363" lvl="0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33363" lvl="1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Second level</a:t>
            </a:r>
          </a:p>
          <a:p>
            <a:pPr marL="233363" lvl="2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Third level</a:t>
            </a:r>
          </a:p>
          <a:p>
            <a:pPr marL="233363" lvl="3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Fourth level</a:t>
            </a:r>
          </a:p>
          <a:p>
            <a:pPr marL="233363" lvl="4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4974"/>
      </p:ext>
    </p:extLst>
  </p:cSld>
  <p:clrMapOvr>
    <a:masterClrMapping/>
  </p:clrMapOvr>
  <p:transition>
    <p:fade thruBlk="1"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25000">
              <a:srgbClr val="283EAC"/>
            </a:gs>
            <a:gs pos="0">
              <a:schemeClr val="accent3"/>
            </a:gs>
            <a:gs pos="59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874559" y="3031949"/>
            <a:ext cx="6858000" cy="435587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enter Master title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92963" y="3655326"/>
            <a:ext cx="6858000" cy="302072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5957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72390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551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3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buClr>
                <a:srgbClr val="FFCA28"/>
              </a:buCl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rgbClr val="FFCA28"/>
              </a:buClr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buClr>
                <a:srgbClr val="FFCA28"/>
              </a:buClr>
              <a:defRPr sz="135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36295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4691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 userDrawn="1"/>
        </p:nvSpPr>
        <p:spPr>
          <a:xfrm>
            <a:off x="1371600" y="3926601"/>
            <a:ext cx="6400800" cy="602210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  <a:ln>
            <a:noFill/>
          </a:ln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457200" y="492519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Not for distribution</a:t>
            </a: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3110884" y="492519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ctr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2017 Datical. All rights reserved.</a:t>
            </a:r>
          </a:p>
        </p:txBody>
      </p:sp>
      <p:pic>
        <p:nvPicPr>
          <p:cNvPr id="27" name="Picture 26" descr="Datical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636" y="4768058"/>
            <a:ext cx="1598791" cy="310876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659804" y="2882848"/>
            <a:ext cx="4900553" cy="757778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59804" y="1948382"/>
            <a:ext cx="4900553" cy="72237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0" i="0">
                <a:latin typeface="Open Sans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16894" y="5126152"/>
            <a:ext cx="9186295" cy="48089"/>
            <a:chOff x="-16894" y="5126152"/>
            <a:chExt cx="9186295" cy="48089"/>
          </a:xfrm>
        </p:grpSpPr>
        <p:sp>
          <p:nvSpPr>
            <p:cNvPr id="29" name="Rectangle 28"/>
            <p:cNvSpPr/>
            <p:nvPr userDrawn="1"/>
          </p:nvSpPr>
          <p:spPr>
            <a:xfrm>
              <a:off x="25401" y="5126152"/>
              <a:ext cx="9144000" cy="48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-16894" y="5126152"/>
              <a:ext cx="3054016" cy="480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DTC_Presentation-Title-1.0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2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171268" y="4768058"/>
            <a:ext cx="1727934" cy="31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atical-Logo-2Color-Gree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31" y="4739561"/>
            <a:ext cx="1356137" cy="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197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2978204" y="826165"/>
            <a:ext cx="5860995" cy="4034053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50520" cy="5152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26165"/>
            <a:ext cx="2293930" cy="1517900"/>
          </a:xfrm>
        </p:spPr>
        <p:txBody>
          <a:bodyPr anchor="t">
            <a:noAutofit/>
          </a:bodyPr>
          <a:lstStyle>
            <a:lvl1pPr algn="l">
              <a:lnSpc>
                <a:spcPts val="32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8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Works\Ahilia\jfrog\Event\Swamp Up-2017\PPT\Images\white splash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2022475"/>
            <a:ext cx="7259637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522586"/>
            <a:ext cx="7849506" cy="114993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bg1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  <p:pic>
        <p:nvPicPr>
          <p:cNvPr id="3074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005" y="3844598"/>
            <a:ext cx="2524125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363" y="2022562"/>
            <a:ext cx="7259637" cy="31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104" y="3844598"/>
            <a:ext cx="2523926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446690"/>
            <a:ext cx="7849506" cy="1225826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7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406827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75" y="1964591"/>
            <a:ext cx="5253836" cy="1940696"/>
          </a:xfrm>
        </p:spPr>
        <p:txBody>
          <a:bodyPr anchor="b">
            <a:normAutofit/>
          </a:bodyPr>
          <a:lstStyle>
            <a:lvl1pPr algn="l">
              <a:lnSpc>
                <a:spcPts val="37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submit feedback forms!!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pic>
        <p:nvPicPr>
          <p:cNvPr id="10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75" y="741443"/>
            <a:ext cx="1897375" cy="6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2FA0-63CB-4C3F-91E8-730E424E6CB4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3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7202775" y="4911811"/>
            <a:ext cx="1941224" cy="23168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08691" y="1349668"/>
            <a:ext cx="8142185" cy="310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624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3200400" y="4972050"/>
            <a:ext cx="2743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75" b="1" i="1" u="none" strike="noStrike" cap="none">
                <a:solidFill>
                  <a:srgbClr val="7C7385"/>
                </a:solidFill>
                <a:latin typeface="Arial"/>
                <a:ea typeface="Arial"/>
                <a:cs typeface="Arial"/>
                <a:sym typeface="Arial"/>
              </a:rPr>
              <a:t>© 2020 All Rights Reserved.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676270" y="4976836"/>
            <a:ext cx="354797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308691" y="1069208"/>
            <a:ext cx="852671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8691" y="4813562"/>
            <a:ext cx="1208778" cy="26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137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651" r:id="rId14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39">
          <p15:clr>
            <a:srgbClr val="F26B43"/>
          </p15:clr>
        </p15:guide>
        <p15:guide id="6" pos="383">
          <p15:clr>
            <a:srgbClr val="F26B43"/>
          </p15:clr>
        </p15:guide>
        <p15:guide id="7" pos="7295">
          <p15:clr>
            <a:srgbClr val="F26B43"/>
          </p15:clr>
        </p15:guide>
        <p15:guide id="8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3F1B5-7773-4663-B31A-6B0C07CBD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CI/CD Fails at the Database and What You Can Do About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4BF4F-C32B-4F75-8199-A2BD19723F9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 rot="-420000">
            <a:off x="1035348" y="4043332"/>
            <a:ext cx="2510923" cy="450245"/>
          </a:xfrm>
        </p:spPr>
        <p:txBody>
          <a:bodyPr/>
          <a:lstStyle/>
          <a:p>
            <a:r>
              <a:rPr lang="en-US" sz="800" dirty="0"/>
              <a:t>DevOps World 2020</a:t>
            </a:r>
          </a:p>
          <a:p>
            <a:r>
              <a:rPr lang="en-US" sz="800" dirty="0"/>
              <a:t>Robert Reeves, CTO</a:t>
            </a:r>
          </a:p>
          <a:p>
            <a:r>
              <a:rPr lang="en-US" sz="800" dirty="0"/>
              <a:t>@robertreeves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D85ED-73B4-45A5-8479-323CB87C30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2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39549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tickyminds.com/sites/default/files/article/2017/AgileManifes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3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7739"/>
            <a:ext cx="9149075" cy="61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3698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http://thenerdstash.com/wp-content/uploads/2017/03/maxresdefault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6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5336" y="80301"/>
            <a:ext cx="8792774" cy="49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8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9869"/>
            <a:ext cx="9149075" cy="60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62270"/>
            <a:ext cx="91440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“The future is already here;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it's just not very evenly distributed.”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--William Gibson</a:t>
            </a:r>
          </a:p>
        </p:txBody>
      </p:sp>
    </p:spTree>
    <p:extLst>
      <p:ext uri="{BB962C8B-B14F-4D97-AF65-F5344CB8AC3E}">
        <p14:creationId xmlns:p14="http://schemas.microsoft.com/office/powerpoint/2010/main" val="36861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00770"/>
            <a:ext cx="914400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Reason We Haven’t Fixed the Database CI/CD Problem…</a:t>
            </a:r>
          </a:p>
        </p:txBody>
      </p:sp>
    </p:spTree>
    <p:extLst>
      <p:ext uri="{BB962C8B-B14F-4D97-AF65-F5344CB8AC3E}">
        <p14:creationId xmlns:p14="http://schemas.microsoft.com/office/powerpoint/2010/main" val="38023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6D28-D619-4723-A5AA-CB62CD40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36" y="62822"/>
            <a:ext cx="2508927" cy="50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93158"/>
            <a:ext cx="9144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“We’ve always done it that way.”</a:t>
            </a:r>
          </a:p>
        </p:txBody>
      </p:sp>
    </p:spTree>
    <p:extLst>
      <p:ext uri="{BB962C8B-B14F-4D97-AF65-F5344CB8AC3E}">
        <p14:creationId xmlns:p14="http://schemas.microsoft.com/office/powerpoint/2010/main" val="25962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77605"/>
            <a:ext cx="914400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Here are some things we used to do, too:</a:t>
            </a:r>
          </a:p>
        </p:txBody>
      </p:sp>
    </p:spTree>
    <p:extLst>
      <p:ext uri="{BB962C8B-B14F-4D97-AF65-F5344CB8AC3E}">
        <p14:creationId xmlns:p14="http://schemas.microsoft.com/office/powerpoint/2010/main" val="31012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Leaches &amp; Bloodletting</a:t>
            </a:r>
          </a:p>
        </p:txBody>
      </p:sp>
    </p:spTree>
    <p:extLst>
      <p:ext uri="{BB962C8B-B14F-4D97-AF65-F5344CB8AC3E}">
        <p14:creationId xmlns:p14="http://schemas.microsoft.com/office/powerpoint/2010/main" val="159066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Asbestos</a:t>
            </a:r>
          </a:p>
        </p:txBody>
      </p:sp>
    </p:spTree>
    <p:extLst>
      <p:ext uri="{BB962C8B-B14F-4D97-AF65-F5344CB8AC3E}">
        <p14:creationId xmlns:p14="http://schemas.microsoft.com/office/powerpoint/2010/main" val="99420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409045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39269"/>
            <a:ext cx="914400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Creating a Ticket to Change the 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52342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 Ways to Clean This Mess Up</a:t>
            </a:r>
          </a:p>
        </p:txBody>
      </p:sp>
    </p:spTree>
    <p:extLst>
      <p:ext uri="{BB962C8B-B14F-4D97-AF65-F5344CB8AC3E}">
        <p14:creationId xmlns:p14="http://schemas.microsoft.com/office/powerpoint/2010/main" val="132833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#1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You are not “done” until it’s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316573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#2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 more tickets for database changes.</a:t>
            </a:r>
          </a:p>
        </p:txBody>
      </p:sp>
    </p:spTree>
    <p:extLst>
      <p:ext uri="{BB962C8B-B14F-4D97-AF65-F5344CB8AC3E}">
        <p14:creationId xmlns:p14="http://schemas.microsoft.com/office/powerpoint/2010/main" val="204958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#3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Development must enforce good database standards.</a:t>
            </a:r>
          </a:p>
        </p:txBody>
      </p:sp>
    </p:spTree>
    <p:extLst>
      <p:ext uri="{BB962C8B-B14F-4D97-AF65-F5344CB8AC3E}">
        <p14:creationId xmlns:p14="http://schemas.microsoft.com/office/powerpoint/2010/main" val="87092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12545" y="980142"/>
            <a:ext cx="7081819" cy="3514502"/>
            <a:chOff x="873165" y="2527073"/>
            <a:chExt cx="4085880" cy="1999150"/>
          </a:xfrm>
        </p:grpSpPr>
        <p:sp>
          <p:nvSpPr>
            <p:cNvPr id="29" name="Freeform 28"/>
            <p:cNvSpPr/>
            <p:nvPr/>
          </p:nvSpPr>
          <p:spPr>
            <a:xfrm>
              <a:off x="1696750" y="2541051"/>
              <a:ext cx="2964583" cy="1441991"/>
            </a:xfrm>
            <a:custGeom>
              <a:avLst/>
              <a:gdLst>
                <a:gd name="connsiteX0" fmla="*/ 0 w 2964583"/>
                <a:gd name="connsiteY0" fmla="*/ 1441991 h 1441991"/>
                <a:gd name="connsiteX1" fmla="*/ 1280993 w 2964583"/>
                <a:gd name="connsiteY1" fmla="*/ 1431012 h 1441991"/>
                <a:gd name="connsiteX2" fmla="*/ 1914169 w 2964583"/>
                <a:gd name="connsiteY2" fmla="*/ 1350494 h 1441991"/>
                <a:gd name="connsiteX3" fmla="*/ 2477806 w 2964583"/>
                <a:gd name="connsiteY3" fmla="*/ 1266317 h 1441991"/>
                <a:gd name="connsiteX4" fmla="*/ 2799884 w 2964583"/>
                <a:gd name="connsiteY4" fmla="*/ 1233378 h 1441991"/>
                <a:gd name="connsiteX5" fmla="*/ 2964583 w 2964583"/>
                <a:gd name="connsiteY5" fmla="*/ 1237038 h 1441991"/>
                <a:gd name="connsiteX6" fmla="*/ 2946283 w 2964583"/>
                <a:gd name="connsiteY6" fmla="*/ 0 h 1441991"/>
                <a:gd name="connsiteX7" fmla="*/ 2038608 w 2964583"/>
                <a:gd name="connsiteY7" fmla="*/ 530682 h 1441991"/>
                <a:gd name="connsiteX8" fmla="*/ 1606731 w 2964583"/>
                <a:gd name="connsiteY8" fmla="*/ 764914 h 1441991"/>
                <a:gd name="connsiteX9" fmla="*/ 1215113 w 2964583"/>
                <a:gd name="connsiteY9" fmla="*/ 973527 h 1441991"/>
                <a:gd name="connsiteX10" fmla="*/ 918655 w 2964583"/>
                <a:gd name="connsiteY10" fmla="*/ 1130902 h 1441991"/>
                <a:gd name="connsiteX11" fmla="*/ 618537 w 2964583"/>
                <a:gd name="connsiteY11" fmla="*/ 1266317 h 1441991"/>
                <a:gd name="connsiteX12" fmla="*/ 431878 w 2964583"/>
                <a:gd name="connsiteY12" fmla="*/ 1339515 h 1441991"/>
                <a:gd name="connsiteX13" fmla="*/ 76860 w 2964583"/>
                <a:gd name="connsiteY13" fmla="*/ 1434672 h 144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64583" h="1441991">
                  <a:moveTo>
                    <a:pt x="0" y="1441991"/>
                  </a:moveTo>
                  <a:lnTo>
                    <a:pt x="1280993" y="1431012"/>
                  </a:lnTo>
                  <a:lnTo>
                    <a:pt x="1914169" y="1350494"/>
                  </a:lnTo>
                  <a:lnTo>
                    <a:pt x="2477806" y="1266317"/>
                  </a:lnTo>
                  <a:lnTo>
                    <a:pt x="2799884" y="1233378"/>
                  </a:lnTo>
                  <a:lnTo>
                    <a:pt x="2964583" y="1237038"/>
                  </a:lnTo>
                  <a:lnTo>
                    <a:pt x="2946283" y="0"/>
                  </a:lnTo>
                  <a:lnTo>
                    <a:pt x="2038608" y="530682"/>
                  </a:lnTo>
                  <a:lnTo>
                    <a:pt x="1606731" y="764914"/>
                  </a:lnTo>
                  <a:lnTo>
                    <a:pt x="1215113" y="973527"/>
                  </a:lnTo>
                  <a:lnTo>
                    <a:pt x="918655" y="1130902"/>
                  </a:lnTo>
                  <a:lnTo>
                    <a:pt x="618537" y="1266317"/>
                  </a:lnTo>
                  <a:lnTo>
                    <a:pt x="431878" y="1339515"/>
                  </a:lnTo>
                  <a:lnTo>
                    <a:pt x="76860" y="1434672"/>
                  </a:lnTo>
                </a:path>
              </a:pathLst>
            </a:custGeom>
            <a:pattFill prst="wdUpDiag">
              <a:fgClr>
                <a:schemeClr val="accent6">
                  <a:lumMod val="20000"/>
                  <a:lumOff val="80000"/>
                </a:schemeClr>
              </a:fgClr>
              <a:bgClr>
                <a:schemeClr val="accent3">
                  <a:lumMod val="20000"/>
                  <a:lumOff val="80000"/>
                </a:schemeClr>
              </a:bgClr>
            </a:pattFill>
            <a:ln w="0"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194689" y="2590583"/>
              <a:ext cx="3596640" cy="1676615"/>
              <a:chOff x="1194689" y="2370371"/>
              <a:chExt cx="3596640" cy="1896829"/>
            </a:xfrm>
          </p:grpSpPr>
          <p:cxnSp>
            <p:nvCxnSpPr>
              <p:cNvPr id="6" name="Straight Connector 5"/>
              <p:cNvCxnSpPr>
                <a:cxnSpLocks/>
              </p:cNvCxnSpPr>
              <p:nvPr/>
            </p:nvCxnSpPr>
            <p:spPr>
              <a:xfrm>
                <a:off x="1198880" y="2370371"/>
                <a:ext cx="0" cy="18968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94689" y="4258816"/>
                <a:ext cx="359664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/>
            <p:nvPr/>
          </p:nvCxnSpPr>
          <p:spPr>
            <a:xfrm>
              <a:off x="4541820" y="2620614"/>
              <a:ext cx="11575" cy="1150563"/>
            </a:xfrm>
            <a:prstGeom prst="straightConnector1">
              <a:avLst/>
            </a:prstGeom>
            <a:ln w="19050">
              <a:solidFill>
                <a:srgbClr val="6C6260"/>
              </a:solidFill>
              <a:prstDash val="dash"/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606018" y="2904530"/>
              <a:ext cx="680791" cy="14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# of Releases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1077" y="4347447"/>
              <a:ext cx="273018" cy="178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Time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8426" y="3970460"/>
              <a:ext cx="1068470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Database Deployments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43305" y="2590583"/>
              <a:ext cx="953714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Application Releases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29475" y="3231451"/>
              <a:ext cx="1329570" cy="21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Open Sans"/>
                  <a:cs typeface="Open Sans"/>
                </a:rPr>
                <a:t>Deployment Gap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94689" y="2527073"/>
              <a:ext cx="3457981" cy="1478318"/>
            </a:xfrm>
            <a:custGeom>
              <a:avLst/>
              <a:gdLst>
                <a:gd name="connsiteX0" fmla="*/ 0 w 3457981"/>
                <a:gd name="connsiteY0" fmla="*/ 1477430 h 1478318"/>
                <a:gd name="connsiteX1" fmla="*/ 1163139 w 3457981"/>
                <a:gd name="connsiteY1" fmla="*/ 1238526 h 1478318"/>
                <a:gd name="connsiteX2" fmla="*/ 3457981 w 3457981"/>
                <a:gd name="connsiteY2" fmla="*/ 0 h 147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981" h="1478318">
                  <a:moveTo>
                    <a:pt x="0" y="1477430"/>
                  </a:moveTo>
                  <a:cubicBezTo>
                    <a:pt x="293404" y="1481097"/>
                    <a:pt x="586809" y="1484764"/>
                    <a:pt x="1163139" y="1238526"/>
                  </a:cubicBezTo>
                  <a:cubicBezTo>
                    <a:pt x="1739469" y="992288"/>
                    <a:pt x="3457981" y="0"/>
                    <a:pt x="3457981" y="0"/>
                  </a:cubicBezTo>
                </a:path>
              </a:pathLst>
            </a:cu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194689" y="3796325"/>
              <a:ext cx="3470555" cy="214465"/>
            </a:xfrm>
            <a:custGeom>
              <a:avLst/>
              <a:gdLst>
                <a:gd name="connsiteX0" fmla="*/ 0 w 3470555"/>
                <a:gd name="connsiteY0" fmla="*/ 214465 h 214465"/>
                <a:gd name="connsiteX1" fmla="*/ 1716416 w 3470555"/>
                <a:gd name="connsiteY1" fmla="*/ 195604 h 214465"/>
                <a:gd name="connsiteX2" fmla="*/ 3055598 w 3470555"/>
                <a:gd name="connsiteY2" fmla="*/ 25857 h 214465"/>
                <a:gd name="connsiteX3" fmla="*/ 3470555 w 3470555"/>
                <a:gd name="connsiteY3" fmla="*/ 709 h 21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555" h="214465">
                  <a:moveTo>
                    <a:pt x="0" y="214465"/>
                  </a:moveTo>
                  <a:lnTo>
                    <a:pt x="1716416" y="195604"/>
                  </a:lnTo>
                  <a:cubicBezTo>
                    <a:pt x="2225682" y="164169"/>
                    <a:pt x="2763242" y="58339"/>
                    <a:pt x="3055598" y="25857"/>
                  </a:cubicBezTo>
                  <a:cubicBezTo>
                    <a:pt x="3347954" y="-6625"/>
                    <a:pt x="3470555" y="709"/>
                    <a:pt x="3470555" y="709"/>
                  </a:cubicBezTo>
                </a:path>
              </a:pathLst>
            </a:cu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9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#4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Leave it better than you found it.</a:t>
            </a:r>
          </a:p>
        </p:txBody>
      </p:sp>
    </p:spTree>
    <p:extLst>
      <p:ext uri="{BB962C8B-B14F-4D97-AF65-F5344CB8AC3E}">
        <p14:creationId xmlns:p14="http://schemas.microsoft.com/office/powerpoint/2010/main" val="369287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#5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Team Work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makes the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Dream Work.</a:t>
            </a:r>
          </a:p>
        </p:txBody>
      </p:sp>
    </p:spTree>
    <p:extLst>
      <p:ext uri="{BB962C8B-B14F-4D97-AF65-F5344CB8AC3E}">
        <p14:creationId xmlns:p14="http://schemas.microsoft.com/office/powerpoint/2010/main" val="96648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79DAD-6854-465F-BA21-44203F9C5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Reddit: /r/Liquibase</a:t>
            </a:r>
          </a:p>
          <a:p>
            <a:r>
              <a:rPr lang="en-US" sz="3600" dirty="0"/>
              <a:t>Stack Overflow (tag: Liquibase)</a:t>
            </a:r>
          </a:p>
          <a:p>
            <a:r>
              <a:rPr lang="en-US" sz="3600" dirty="0"/>
              <a:t>@Liquibase</a:t>
            </a:r>
          </a:p>
          <a:p>
            <a:r>
              <a:rPr lang="en-US" sz="3600" dirty="0"/>
              <a:t>@robertreeves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C1CE9-C4AB-45EF-89CF-C8680BF2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Help and Learn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D457F-4D9D-454D-8BDC-1E3709D982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9163"/>
            <a:ext cx="558800" cy="231775"/>
          </a:xfrm>
          <a:prstGeom prst="rect">
            <a:avLst/>
          </a:prstGeom>
        </p:spPr>
        <p:txBody>
          <a:bodyPr/>
          <a:lstStyle/>
          <a:p>
            <a:fld id="{9F445974-BED0-5B4A-8C67-6383B3BC9D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831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58" y="-404851"/>
            <a:ext cx="10986760" cy="61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How did we get into this mess?</a:t>
            </a:r>
          </a:p>
        </p:txBody>
      </p:sp>
    </p:spTree>
    <p:extLst>
      <p:ext uri="{BB962C8B-B14F-4D97-AF65-F5344CB8AC3E}">
        <p14:creationId xmlns:p14="http://schemas.microsoft.com/office/powerpoint/2010/main" val="373935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39964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9" y="-37307"/>
            <a:ext cx="9425353" cy="51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Frog">
      <a:dk1>
        <a:sysClr val="windowText" lastClr="000000"/>
      </a:dk1>
      <a:lt1>
        <a:sysClr val="window" lastClr="FFFFFF"/>
      </a:lt1>
      <a:dk2>
        <a:srgbClr val="4F081B"/>
      </a:dk2>
      <a:lt2>
        <a:srgbClr val="42A046"/>
      </a:lt2>
      <a:accent1>
        <a:srgbClr val="3A3A3A"/>
      </a:accent1>
      <a:accent2>
        <a:srgbClr val="7F7F7F"/>
      </a:accent2>
      <a:accent3>
        <a:srgbClr val="3A602F"/>
      </a:accent3>
      <a:accent4>
        <a:srgbClr val="10253F"/>
      </a:accent4>
      <a:accent5>
        <a:srgbClr val="E46C0A"/>
      </a:accent5>
      <a:accent6>
        <a:srgbClr val="D8D8D8"/>
      </a:accent6>
      <a:hlink>
        <a:srgbClr val="0000FF"/>
      </a:hlink>
      <a:folHlink>
        <a:srgbClr val="800080"/>
      </a:folHlink>
    </a:clrScheme>
    <a:fontScheme name="Swampup1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mpup-template-v2" id="{7CFF3F56-089B-1B4D-9A49-9CB21FD5AEE0}" vid="{4F63D91A-66A3-8E48-9224-32C9B9075F6F}"/>
    </a:ext>
  </a:extLst>
</a:theme>
</file>

<file path=ppt/theme/theme2.xml><?xml version="1.0" encoding="utf-8"?>
<a:theme xmlns:a="http://schemas.openxmlformats.org/drawingml/2006/main" name="DevOpsWorld_2020">
  <a:themeElements>
    <a:clrScheme name="DevOpsWorld2020">
      <a:dk1>
        <a:srgbClr val="000000"/>
      </a:dk1>
      <a:lt1>
        <a:srgbClr val="FFFFFF"/>
      </a:lt1>
      <a:dk2>
        <a:srgbClr val="21243C"/>
      </a:dk2>
      <a:lt2>
        <a:srgbClr val="C0BFC8"/>
      </a:lt2>
      <a:accent1>
        <a:srgbClr val="F4483C"/>
      </a:accent1>
      <a:accent2>
        <a:srgbClr val="7152DD"/>
      </a:accent2>
      <a:accent3>
        <a:srgbClr val="289CE1"/>
      </a:accent3>
      <a:accent4>
        <a:srgbClr val="FFBF1A"/>
      </a:accent4>
      <a:accent5>
        <a:srgbClr val="591C59"/>
      </a:accent5>
      <a:accent6>
        <a:srgbClr val="2052A0"/>
      </a:accent6>
      <a:hlink>
        <a:srgbClr val="7152DD"/>
      </a:hlink>
      <a:folHlink>
        <a:srgbClr val="591C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Datical_corp_template_SPRING_2017</Template>
  <TotalTime>1055</TotalTime>
  <Words>215</Words>
  <Application>Microsoft Office PowerPoint</Application>
  <PresentationFormat>On-screen Show (16:9)</PresentationFormat>
  <Paragraphs>71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Helvetica</vt:lpstr>
      <vt:lpstr>Open Sans</vt:lpstr>
      <vt:lpstr>Open Sans Light</vt:lpstr>
      <vt:lpstr>Roboto</vt:lpstr>
      <vt:lpstr>Office Theme</vt:lpstr>
      <vt:lpstr>DevOpsWorld_2020</vt:lpstr>
      <vt:lpstr>Your CI/CD Fails at the Database and What You Can Do About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Help and Learn More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Database Changes a Tier One Artifact</dc:title>
  <dc:subject/>
  <dc:creator>Robert Reeves</dc:creator>
  <cp:keywords/>
  <dc:description/>
  <cp:lastModifiedBy>Robert Reeves</cp:lastModifiedBy>
  <cp:revision>68</cp:revision>
  <dcterms:created xsi:type="dcterms:W3CDTF">2017-05-22T13:30:08Z</dcterms:created>
  <dcterms:modified xsi:type="dcterms:W3CDTF">2020-08-10T19:30:58Z</dcterms:modified>
  <cp:category/>
</cp:coreProperties>
</file>